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wner\Desktop\NAU%20Bioreactor%20Project\NASA%20Space%20Grant\NASA%20Space%20Grant%20Project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wner\Desktop\NAU%20Bioreactor%20Project\NASA%20Space%20Grant\NASA%20Space%20Grant%20Project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md93\AppData\Local\Downloads\NASA%20Space%20Grant%20Project%20Data_(teba+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md93\AppData\Local\Downloads\NASA%20Space%20Grant%20Project%20Data_(teba+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wner\Desktop\NAU%20Bioreactor%20Project\NASA%20Space%20Grant\NASA%20Space%20Grant%20Project%20Dat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Digester A Production Rate</a:t>
            </a:r>
          </a:p>
        </c:rich>
      </c:tx>
      <c:layout>
        <c:manualLayout>
          <c:xMode val="edge"/>
          <c:yMode val="edge"/>
          <c:x val="0.32933215388546094"/>
          <c:y val="1.30813160009901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24777395557428"/>
          <c:y val="0.10326620489172531"/>
          <c:w val="0.83979751470039421"/>
          <c:h val="0.78260495995077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'Data Summary'!$T$22</c:f>
              <c:strCache>
                <c:ptCount val="1"/>
                <c:pt idx="0">
                  <c:v>No Algae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'Data Summary'!$AA$51</c:f>
              <c:numCache>
                <c:formatCode>General</c:formatCode>
                <c:ptCount val="1"/>
              </c:numCache>
            </c:numRef>
          </c:cat>
          <c:val>
            <c:numRef>
              <c:f>('Data Summary'!$M$7,'Data Summary'!$M$9)</c:f>
              <c:numCache>
                <c:formatCode>0.000</c:formatCode>
                <c:ptCount val="2"/>
                <c:pt idx="0">
                  <c:v>1.3064121879616744</c:v>
                </c:pt>
                <c:pt idx="1">
                  <c:v>0.49269122259688714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83-402D-8F86-8608A8AC458D}"/>
            </c:ext>
          </c:extLst>
        </c:ser>
        <c:ser>
          <c:idx val="1"/>
          <c:order val="1"/>
          <c:tx>
            <c:strRef>
              <c:f>'Data Summary'!$T$23</c:f>
              <c:strCache>
                <c:ptCount val="1"/>
                <c:pt idx="0">
                  <c:v>Untreated Algae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'Data Summary'!$AA$51</c:f>
              <c:numCache>
                <c:formatCode>General</c:formatCode>
                <c:ptCount val="1"/>
              </c:numCache>
            </c:numRef>
          </c:cat>
          <c:val>
            <c:numRef>
              <c:f>'Data Summary'!$M$13</c:f>
              <c:numCache>
                <c:formatCode>0.000</c:formatCode>
                <c:ptCount val="1"/>
                <c:pt idx="0">
                  <c:v>1.7622384307500587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83-402D-8F86-8608A8AC458D}"/>
            </c:ext>
          </c:extLst>
        </c:ser>
        <c:ser>
          <c:idx val="2"/>
          <c:order val="2"/>
          <c:tx>
            <c:strRef>
              <c:f>'Data Summary'!$T$24</c:f>
              <c:strCache>
                <c:ptCount val="1"/>
                <c:pt idx="0">
                  <c:v>70 Degree Heat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'Data Summary'!$AA$51</c:f>
              <c:numCache>
                <c:formatCode>General</c:formatCode>
                <c:ptCount val="1"/>
              </c:numCache>
            </c:numRef>
          </c:cat>
          <c:val>
            <c:numRef>
              <c:f>'Data Summary'!$M$19</c:f>
              <c:numCache>
                <c:formatCode>0.000</c:formatCode>
                <c:ptCount val="1"/>
                <c:pt idx="0">
                  <c:v>3.3790987265334262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C83-402D-8F86-8608A8AC458D}"/>
            </c:ext>
          </c:extLst>
        </c:ser>
        <c:ser>
          <c:idx val="3"/>
          <c:order val="3"/>
          <c:tx>
            <c:strRef>
              <c:f>'Data Summary'!$T$25</c:f>
              <c:strCache>
                <c:ptCount val="1"/>
                <c:pt idx="0">
                  <c:v>Boiling Heat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'Data Summary'!$AA$51</c:f>
              <c:numCache>
                <c:formatCode>General</c:formatCode>
                <c:ptCount val="1"/>
              </c:numCache>
            </c:numRef>
          </c:cat>
          <c:val>
            <c:numRef>
              <c:f>'Data Summary'!$M$25</c:f>
              <c:numCache>
                <c:formatCode>0.000</c:formatCode>
                <c:ptCount val="1"/>
                <c:pt idx="0">
                  <c:v>3.4006353901181718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C83-402D-8F86-8608A8AC458D}"/>
            </c:ext>
          </c:extLst>
        </c:ser>
        <c:ser>
          <c:idx val="4"/>
          <c:order val="4"/>
          <c:tx>
            <c:strRef>
              <c:f>'Data Summary'!$T$26</c:f>
              <c:strCache>
                <c:ptCount val="1"/>
                <c:pt idx="0">
                  <c:v>Autoclave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numRef>
              <c:f>'Data Summary'!$AA$51</c:f>
              <c:numCache>
                <c:formatCode>General</c:formatCode>
                <c:ptCount val="1"/>
              </c:numCache>
            </c:numRef>
          </c:cat>
          <c:val>
            <c:numRef>
              <c:f>'Data Summary'!$M$31</c:f>
              <c:numCache>
                <c:formatCode>0.000</c:formatCode>
                <c:ptCount val="1"/>
                <c:pt idx="0">
                  <c:v>2.8748262817053818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C83-402D-8F86-8608A8AC45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3866232"/>
        <c:axId val="603866560"/>
      </c:barChart>
      <c:catAx>
        <c:axId val="603866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3866560"/>
        <c:crosses val="autoZero"/>
        <c:auto val="1"/>
        <c:lblAlgn val="ctr"/>
        <c:lblOffset val="100"/>
        <c:noMultiLvlLbl val="0"/>
      </c:catAx>
      <c:valAx>
        <c:axId val="603866560"/>
        <c:scaling>
          <c:orientation val="minMax"/>
          <c:max val="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Production Rate (mL/hr)</a:t>
                </a:r>
              </a:p>
            </c:rich>
          </c:tx>
          <c:layout>
            <c:manualLayout>
              <c:xMode val="edge"/>
              <c:yMode val="edge"/>
              <c:x val="1.6652213105726284E-2"/>
              <c:y val="0.2991060044042234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3866232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9.4345574483601542E-3"/>
          <c:y val="0.89589580813534853"/>
          <c:w val="0.98254719334428453"/>
          <c:h val="0.104104191647085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solidFill>
        <a:schemeClr val="tx1"/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Digester B Production Rate</a:t>
            </a:r>
          </a:p>
        </c:rich>
      </c:tx>
      <c:layout>
        <c:manualLayout>
          <c:xMode val="edge"/>
          <c:yMode val="edge"/>
          <c:x val="0.32963045559136067"/>
          <c:y val="1.30813160009901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212270341207349"/>
          <c:y val="0.10454888464909017"/>
          <c:w val="0.837321741032371"/>
          <c:h val="0.792347802605404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'Data Summary'!$T$22</c:f>
              <c:strCache>
                <c:ptCount val="1"/>
                <c:pt idx="0">
                  <c:v>No Algae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'Data Summary'!$AA$51</c:f>
              <c:numCache>
                <c:formatCode>General</c:formatCode>
                <c:ptCount val="1"/>
              </c:numCache>
            </c:numRef>
          </c:cat>
          <c:val>
            <c:numRef>
              <c:f>'Data Summary'!$P$7</c:f>
              <c:numCache>
                <c:formatCode>0.000</c:formatCode>
                <c:ptCount val="1"/>
                <c:pt idx="0">
                  <c:v>2.7847345884624963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94-4314-B276-FD8CAA630B69}"/>
            </c:ext>
          </c:extLst>
        </c:ser>
        <c:ser>
          <c:idx val="1"/>
          <c:order val="1"/>
          <c:tx>
            <c:strRef>
              <c:f>'Data Summary'!$T$23</c:f>
              <c:strCache>
                <c:ptCount val="1"/>
                <c:pt idx="0">
                  <c:v>Untreated Algae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'Data Summary'!$AA$51</c:f>
              <c:numCache>
                <c:formatCode>General</c:formatCode>
                <c:ptCount val="1"/>
              </c:numCache>
            </c:numRef>
          </c:cat>
          <c:val>
            <c:numRef>
              <c:f>'Data Summary'!$P$13</c:f>
              <c:numCache>
                <c:formatCode>0.000</c:formatCode>
                <c:ptCount val="1"/>
                <c:pt idx="0">
                  <c:v>3.9371893615097933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94-4314-B276-FD8CAA630B69}"/>
            </c:ext>
          </c:extLst>
        </c:ser>
        <c:ser>
          <c:idx val="2"/>
          <c:order val="2"/>
          <c:tx>
            <c:strRef>
              <c:f>'Data Summary'!$Y$24</c:f>
              <c:strCache>
                <c:ptCount val="1"/>
                <c:pt idx="0">
                  <c:v>Untreated Algae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'Data Summary'!$AA$51</c:f>
              <c:numCache>
                <c:formatCode>General</c:formatCode>
                <c:ptCount val="1"/>
              </c:numCache>
            </c:numRef>
          </c:cat>
          <c:val>
            <c:numRef>
              <c:f>'Data Summary'!$P$19</c:f>
              <c:numCache>
                <c:formatCode>0.000</c:formatCode>
                <c:ptCount val="1"/>
                <c:pt idx="0">
                  <c:v>5.8027575331309196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94-4314-B276-FD8CAA630B69}"/>
            </c:ext>
          </c:extLst>
        </c:ser>
        <c:ser>
          <c:idx val="3"/>
          <c:order val="3"/>
          <c:tx>
            <c:strRef>
              <c:f>'Data Summary'!$Y$25</c:f>
              <c:strCache>
                <c:ptCount val="1"/>
                <c:pt idx="0">
                  <c:v>Untreated Algae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'Data Summary'!$AA$51</c:f>
              <c:numCache>
                <c:formatCode>General</c:formatCode>
                <c:ptCount val="1"/>
              </c:numCache>
            </c:numRef>
          </c:cat>
          <c:val>
            <c:numRef>
              <c:f>'Data Summary'!$P$25</c:f>
              <c:numCache>
                <c:formatCode>0.000</c:formatCode>
                <c:ptCount val="1"/>
                <c:pt idx="0">
                  <c:v>5.3616263338054706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094-4314-B276-FD8CAA630B69}"/>
            </c:ext>
          </c:extLst>
        </c:ser>
        <c:ser>
          <c:idx val="4"/>
          <c:order val="4"/>
          <c:tx>
            <c:strRef>
              <c:f>'Data Summary'!$Y$26</c:f>
              <c:strCache>
                <c:ptCount val="1"/>
                <c:pt idx="0">
                  <c:v>Untreated Algae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numRef>
              <c:f>'Data Summary'!$AA$51</c:f>
              <c:numCache>
                <c:formatCode>General</c:formatCode>
                <c:ptCount val="1"/>
              </c:numCache>
            </c:numRef>
          </c:cat>
          <c:val>
            <c:numRef>
              <c:f>'Data Summary'!$P$31</c:f>
              <c:numCache>
                <c:formatCode>0.000</c:formatCode>
                <c:ptCount val="1"/>
                <c:pt idx="0">
                  <c:v>4.8790872684309283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94-4314-B276-FD8CAA630B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3866232"/>
        <c:axId val="603866560"/>
      </c:barChart>
      <c:catAx>
        <c:axId val="603866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3866560"/>
        <c:crosses val="autoZero"/>
        <c:auto val="1"/>
        <c:lblAlgn val="ctr"/>
        <c:lblOffset val="100"/>
        <c:noMultiLvlLbl val="0"/>
      </c:catAx>
      <c:valAx>
        <c:axId val="603866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Production Rate (mL/hr)</a:t>
                </a:r>
              </a:p>
            </c:rich>
          </c:tx>
          <c:layout>
            <c:manualLayout>
              <c:xMode val="edge"/>
              <c:yMode val="edge"/>
              <c:x val="1.6726284778023841E-2"/>
              <c:y val="0.2795594905388303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3866232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3.1871863721339461E-2"/>
          <c:y val="0.90741998019211056"/>
          <c:w val="0.96794881849903536"/>
          <c:h val="8.60847913714725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solidFill>
        <a:schemeClr val="tx1"/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Pretreated and Control Biogas Composition</a:t>
            </a:r>
          </a:p>
        </c:rich>
      </c:tx>
      <c:layout>
        <c:manualLayout>
          <c:xMode val="edge"/>
          <c:yMode val="edge"/>
          <c:x val="0.15065266841644795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'Data Summary'!$T$47</c:f>
              <c:strCache>
                <c:ptCount val="1"/>
                <c:pt idx="0">
                  <c:v>Butyrate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'Data Summary'!$U$46:$X$46</c:f>
              <c:strCache>
                <c:ptCount val="4"/>
                <c:pt idx="0">
                  <c:v>%CO2 -A</c:v>
                </c:pt>
                <c:pt idx="1">
                  <c:v>%CH4 - A</c:v>
                </c:pt>
                <c:pt idx="2">
                  <c:v>%CO2 - B</c:v>
                </c:pt>
                <c:pt idx="3">
                  <c:v>%CH4 - B</c:v>
                </c:pt>
              </c:strCache>
            </c:strRef>
          </c:cat>
          <c:val>
            <c:numRef>
              <c:f>'Data Summary'!$U$47:$X$47</c:f>
              <c:numCache>
                <c:formatCode>0%</c:formatCode>
                <c:ptCount val="4"/>
                <c:pt idx="0">
                  <c:v>0.10472503474290243</c:v>
                </c:pt>
                <c:pt idx="1">
                  <c:v>0.89527496525709749</c:v>
                </c:pt>
                <c:pt idx="2">
                  <c:v>9.8570577724836156E-2</c:v>
                </c:pt>
                <c:pt idx="3">
                  <c:v>0.90142942227516387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A6-46AD-A9BB-79C396FEE76A}"/>
            </c:ext>
          </c:extLst>
        </c:ser>
        <c:ser>
          <c:idx val="1"/>
          <c:order val="1"/>
          <c:tx>
            <c:strRef>
              <c:f>'Data Summary'!$T$48</c:f>
              <c:strCache>
                <c:ptCount val="1"/>
                <c:pt idx="0">
                  <c:v>Untreated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'Data Summary'!$U$46:$X$46</c:f>
              <c:strCache>
                <c:ptCount val="4"/>
                <c:pt idx="0">
                  <c:v>%CO2 -A</c:v>
                </c:pt>
                <c:pt idx="1">
                  <c:v>%CH4 - A</c:v>
                </c:pt>
                <c:pt idx="2">
                  <c:v>%CO2 - B</c:v>
                </c:pt>
                <c:pt idx="3">
                  <c:v>%CH4 - B</c:v>
                </c:pt>
              </c:strCache>
            </c:strRef>
          </c:cat>
          <c:val>
            <c:numRef>
              <c:f>'Data Summary'!$U$48:$X$48</c:f>
              <c:numCache>
                <c:formatCode>0%</c:formatCode>
                <c:ptCount val="4"/>
                <c:pt idx="0">
                  <c:v>0.11708287873464629</c:v>
                </c:pt>
                <c:pt idx="1">
                  <c:v>0.88291712126535371</c:v>
                </c:pt>
                <c:pt idx="2">
                  <c:v>0.16257118138033522</c:v>
                </c:pt>
                <c:pt idx="3">
                  <c:v>0.83742881861966489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A6-46AD-A9BB-79C396FEE76A}"/>
            </c:ext>
          </c:extLst>
        </c:ser>
        <c:ser>
          <c:idx val="2"/>
          <c:order val="2"/>
          <c:tx>
            <c:strRef>
              <c:f>'Data Summary'!$T$49</c:f>
              <c:strCache>
                <c:ptCount val="1"/>
                <c:pt idx="0">
                  <c:v>70C heat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'Data Summary'!$U$46:$X$46</c:f>
              <c:strCache>
                <c:ptCount val="4"/>
                <c:pt idx="0">
                  <c:v>%CO2 -A</c:v>
                </c:pt>
                <c:pt idx="1">
                  <c:v>%CH4 - A</c:v>
                </c:pt>
                <c:pt idx="2">
                  <c:v>%CO2 - B</c:v>
                </c:pt>
                <c:pt idx="3">
                  <c:v>%CH4 - B</c:v>
                </c:pt>
              </c:strCache>
            </c:strRef>
          </c:cat>
          <c:val>
            <c:numRef>
              <c:f>'Data Summary'!$U$49:$X$49</c:f>
              <c:numCache>
                <c:formatCode>0%</c:formatCode>
                <c:ptCount val="4"/>
                <c:pt idx="0">
                  <c:v>0.14933576825294514</c:v>
                </c:pt>
                <c:pt idx="1">
                  <c:v>0.85066423174705486</c:v>
                </c:pt>
                <c:pt idx="2">
                  <c:v>0.18656228739212954</c:v>
                </c:pt>
                <c:pt idx="3">
                  <c:v>0.81343771260787046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A6-46AD-A9BB-79C396FEE76A}"/>
            </c:ext>
          </c:extLst>
        </c:ser>
        <c:ser>
          <c:idx val="3"/>
          <c:order val="3"/>
          <c:tx>
            <c:strRef>
              <c:f>'Data Summary'!$T$50</c:f>
              <c:strCache>
                <c:ptCount val="1"/>
                <c:pt idx="0">
                  <c:v>Boiling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'Data Summary'!$U$46:$X$46</c:f>
              <c:strCache>
                <c:ptCount val="4"/>
                <c:pt idx="0">
                  <c:v>%CO2 -A</c:v>
                </c:pt>
                <c:pt idx="1">
                  <c:v>%CH4 - A</c:v>
                </c:pt>
                <c:pt idx="2">
                  <c:v>%CO2 - B</c:v>
                </c:pt>
                <c:pt idx="3">
                  <c:v>%CH4 - B</c:v>
                </c:pt>
              </c:strCache>
            </c:strRef>
          </c:cat>
          <c:val>
            <c:numRef>
              <c:f>'Data Summary'!$U$50:$X$50</c:f>
              <c:numCache>
                <c:formatCode>0%</c:formatCode>
                <c:ptCount val="4"/>
                <c:pt idx="0">
                  <c:v>0.16295170774703302</c:v>
                </c:pt>
                <c:pt idx="1">
                  <c:v>0.83704829225296695</c:v>
                </c:pt>
                <c:pt idx="2">
                  <c:v>0.19519637600955386</c:v>
                </c:pt>
                <c:pt idx="3">
                  <c:v>0.80480362399044614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5A6-46AD-A9BB-79C396FEE76A}"/>
            </c:ext>
          </c:extLst>
        </c:ser>
        <c:ser>
          <c:idx val="4"/>
          <c:order val="4"/>
          <c:tx>
            <c:strRef>
              <c:f>'Data Summary'!$T$51</c:f>
              <c:strCache>
                <c:ptCount val="1"/>
                <c:pt idx="0">
                  <c:v>Autoclaved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cat>
            <c:strRef>
              <c:f>'Data Summary'!$U$46:$X$46</c:f>
              <c:strCache>
                <c:ptCount val="4"/>
                <c:pt idx="0">
                  <c:v>%CO2 -A</c:v>
                </c:pt>
                <c:pt idx="1">
                  <c:v>%CH4 - A</c:v>
                </c:pt>
                <c:pt idx="2">
                  <c:v>%CO2 - B</c:v>
                </c:pt>
                <c:pt idx="3">
                  <c:v>%CH4 - B</c:v>
                </c:pt>
              </c:strCache>
            </c:strRef>
          </c:cat>
          <c:val>
            <c:numRef>
              <c:f>'Data Summary'!$U$51:$X$51</c:f>
              <c:numCache>
                <c:formatCode>0%</c:formatCode>
                <c:ptCount val="4"/>
                <c:pt idx="0">
                  <c:v>0.16152310251482657</c:v>
                </c:pt>
                <c:pt idx="1">
                  <c:v>0.8384768974851734</c:v>
                </c:pt>
                <c:pt idx="2">
                  <c:v>0.19352598057111106</c:v>
                </c:pt>
                <c:pt idx="3">
                  <c:v>0.80647401942888897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5A6-46AD-A9BB-79C396FEE7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38495984"/>
        <c:axId val="538497944"/>
        <c:axId val="0"/>
      </c:bar3DChart>
      <c:catAx>
        <c:axId val="538495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8497944"/>
        <c:crosses val="autoZero"/>
        <c:auto val="1"/>
        <c:lblAlgn val="ctr"/>
        <c:lblOffset val="100"/>
        <c:noMultiLvlLbl val="0"/>
      </c:catAx>
      <c:valAx>
        <c:axId val="538497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8495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Digester Biogas Production Relative to Na-Butyrate only Diet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57416246783995"/>
          <c:y val="0.13567003046463741"/>
          <c:w val="0.75396936161029759"/>
          <c:h val="0.7387888627360694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'Data Summary'!$D$10</c:f>
              <c:strCache>
                <c:ptCount val="1"/>
                <c:pt idx="0">
                  <c:v>Digester 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'Data Summary'!$E$13:$I$13</c:f>
              <c:strCache>
                <c:ptCount val="5"/>
                <c:pt idx="0">
                  <c:v>Butyric Only</c:v>
                </c:pt>
                <c:pt idx="1">
                  <c:v>Untreated Algae</c:v>
                </c:pt>
                <c:pt idx="2">
                  <c:v>70 Degree Heat</c:v>
                </c:pt>
                <c:pt idx="3">
                  <c:v>Boiling Heat</c:v>
                </c:pt>
                <c:pt idx="4">
                  <c:v>Autoclave</c:v>
                </c:pt>
              </c:strCache>
            </c:strRef>
          </c:cat>
          <c:val>
            <c:numRef>
              <c:f>'Data Summary'!$E$14:$I$14</c:f>
              <c:numCache>
                <c:formatCode>0%</c:formatCode>
                <c:ptCount val="5"/>
                <c:pt idx="0">
                  <c:v>1</c:v>
                </c:pt>
                <c:pt idx="1">
                  <c:v>1.3489145669251492</c:v>
                </c:pt>
                <c:pt idx="2">
                  <c:v>2.5865486847651464</c:v>
                </c:pt>
                <c:pt idx="3">
                  <c:v>2.6030340358535713</c:v>
                </c:pt>
                <c:pt idx="4">
                  <c:v>2.2005507206655968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B6-42AE-9A4E-3E4C48627D9C}"/>
            </c:ext>
          </c:extLst>
        </c:ser>
        <c:ser>
          <c:idx val="1"/>
          <c:order val="1"/>
          <c:tx>
            <c:strRef>
              <c:f>'Data Summary'!$D$11</c:f>
              <c:strCache>
                <c:ptCount val="1"/>
                <c:pt idx="0">
                  <c:v>Digester 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'Data Summary'!$E$13:$I$13</c:f>
              <c:strCache>
                <c:ptCount val="5"/>
                <c:pt idx="0">
                  <c:v>Butyric Only</c:v>
                </c:pt>
                <c:pt idx="1">
                  <c:v>Untreated Algae</c:v>
                </c:pt>
                <c:pt idx="2">
                  <c:v>70 Degree Heat</c:v>
                </c:pt>
                <c:pt idx="3">
                  <c:v>Boiling Heat</c:v>
                </c:pt>
                <c:pt idx="4">
                  <c:v>Autoclave</c:v>
                </c:pt>
              </c:strCache>
            </c:strRef>
          </c:cat>
          <c:val>
            <c:numRef>
              <c:f>'Data Summary'!$E$15:$I$15</c:f>
              <c:numCache>
                <c:formatCode>0%</c:formatCode>
                <c:ptCount val="5"/>
                <c:pt idx="0">
                  <c:v>1</c:v>
                </c:pt>
                <c:pt idx="1">
                  <c:v>1.4138472577681411</c:v>
                </c:pt>
                <c:pt idx="2">
                  <c:v>2.0837740002844329</c:v>
                </c:pt>
                <c:pt idx="3">
                  <c:v>1.9253634999972202</c:v>
                </c:pt>
                <c:pt idx="4">
                  <c:v>1.7520834081084773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B6-42AE-9A4E-3E4C48627D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84570120"/>
        <c:axId val="484569728"/>
        <c:axId val="0"/>
      </c:bar3DChart>
      <c:catAx>
        <c:axId val="484570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4569728"/>
        <c:crosses val="autoZero"/>
        <c:auto val="1"/>
        <c:lblAlgn val="ctr"/>
        <c:lblOffset val="100"/>
        <c:noMultiLvlLbl val="0"/>
      </c:catAx>
      <c:valAx>
        <c:axId val="484569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4570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>
                <a:solidFill>
                  <a:schemeClr val="tx1"/>
                </a:solidFill>
              </a:rPr>
              <a:t>Digester</a:t>
            </a:r>
            <a:r>
              <a:rPr lang="en-US" sz="1600" b="1" baseline="0">
                <a:solidFill>
                  <a:schemeClr val="tx1"/>
                </a:solidFill>
              </a:rPr>
              <a:t> pH Over Time</a:t>
            </a:r>
            <a:endParaRPr lang="en-US" sz="1600" b="1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9525861408940704E-2"/>
          <c:y val="0.13523549466869897"/>
          <c:w val="0.84396988026169606"/>
          <c:h val="0.75743697298003043"/>
        </c:manualLayout>
      </c:layout>
      <c:scatterChart>
        <c:scatterStyle val="lineMarker"/>
        <c:varyColors val="0"/>
        <c:ser>
          <c:idx val="0"/>
          <c:order val="0"/>
          <c:tx>
            <c:v>A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'PH And Biogas Composition'!$B$6:$B$34</c:f>
              <c:numCache>
                <c:formatCode>m/d/yyyy</c:formatCode>
                <c:ptCount val="29"/>
                <c:pt idx="0">
                  <c:v>44137</c:v>
                </c:pt>
                <c:pt idx="1">
                  <c:v>44142</c:v>
                </c:pt>
                <c:pt idx="2">
                  <c:v>44146</c:v>
                </c:pt>
                <c:pt idx="3">
                  <c:v>44153</c:v>
                </c:pt>
                <c:pt idx="4">
                  <c:v>44159</c:v>
                </c:pt>
                <c:pt idx="5">
                  <c:v>44172</c:v>
                </c:pt>
                <c:pt idx="6">
                  <c:v>44179</c:v>
                </c:pt>
                <c:pt idx="7">
                  <c:v>44186</c:v>
                </c:pt>
                <c:pt idx="8">
                  <c:v>44193</c:v>
                </c:pt>
                <c:pt idx="9">
                  <c:v>44200</c:v>
                </c:pt>
                <c:pt idx="10">
                  <c:v>44207</c:v>
                </c:pt>
                <c:pt idx="11">
                  <c:v>44214</c:v>
                </c:pt>
                <c:pt idx="12">
                  <c:v>44221</c:v>
                </c:pt>
                <c:pt idx="13">
                  <c:v>44228</c:v>
                </c:pt>
                <c:pt idx="14">
                  <c:v>44232</c:v>
                </c:pt>
                <c:pt idx="15">
                  <c:v>44235</c:v>
                </c:pt>
                <c:pt idx="16">
                  <c:v>44239</c:v>
                </c:pt>
                <c:pt idx="17">
                  <c:v>44242</c:v>
                </c:pt>
                <c:pt idx="18">
                  <c:v>44246</c:v>
                </c:pt>
                <c:pt idx="19">
                  <c:v>44250</c:v>
                </c:pt>
                <c:pt idx="20">
                  <c:v>44253</c:v>
                </c:pt>
              </c:numCache>
            </c:numRef>
          </c:xVal>
          <c:yVal>
            <c:numRef>
              <c:f>'PH And Biogas Composition'!$C$6:$C$36</c:f>
              <c:numCache>
                <c:formatCode>General</c:formatCode>
                <c:ptCount val="31"/>
                <c:pt idx="0">
                  <c:v>7.07</c:v>
                </c:pt>
                <c:pt idx="1">
                  <c:v>6.84</c:v>
                </c:pt>
                <c:pt idx="2">
                  <c:v>6.9</c:v>
                </c:pt>
                <c:pt idx="3">
                  <c:v>7.03</c:v>
                </c:pt>
                <c:pt idx="4">
                  <c:v>7.19</c:v>
                </c:pt>
                <c:pt idx="5">
                  <c:v>7.37</c:v>
                </c:pt>
                <c:pt idx="6">
                  <c:v>7.31</c:v>
                </c:pt>
                <c:pt idx="7">
                  <c:v>7.24</c:v>
                </c:pt>
                <c:pt idx="8">
                  <c:v>7.22</c:v>
                </c:pt>
                <c:pt idx="9">
                  <c:v>7.15</c:v>
                </c:pt>
                <c:pt idx="10">
                  <c:v>7.35</c:v>
                </c:pt>
                <c:pt idx="11">
                  <c:v>7.29</c:v>
                </c:pt>
                <c:pt idx="12">
                  <c:v>7.11</c:v>
                </c:pt>
                <c:pt idx="13">
                  <c:v>7.19</c:v>
                </c:pt>
                <c:pt idx="14">
                  <c:v>7.08</c:v>
                </c:pt>
                <c:pt idx="15">
                  <c:v>7.1</c:v>
                </c:pt>
                <c:pt idx="16">
                  <c:v>7.09</c:v>
                </c:pt>
                <c:pt idx="17">
                  <c:v>7.01</c:v>
                </c:pt>
                <c:pt idx="18">
                  <c:v>7.03</c:v>
                </c:pt>
                <c:pt idx="19">
                  <c:v>7</c:v>
                </c:pt>
                <c:pt idx="20">
                  <c:v>6.98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FA1-4B01-9738-F4F441600823}"/>
            </c:ext>
          </c:extLst>
        </c:ser>
        <c:ser>
          <c:idx val="1"/>
          <c:order val="1"/>
          <c:tx>
            <c:v>B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'PH And Biogas Composition'!$B$6:$B$33</c:f>
              <c:numCache>
                <c:formatCode>m/d/yyyy</c:formatCode>
                <c:ptCount val="28"/>
                <c:pt idx="0">
                  <c:v>44137</c:v>
                </c:pt>
                <c:pt idx="1">
                  <c:v>44142</c:v>
                </c:pt>
                <c:pt idx="2">
                  <c:v>44146</c:v>
                </c:pt>
                <c:pt idx="3">
                  <c:v>44153</c:v>
                </c:pt>
                <c:pt idx="4">
                  <c:v>44159</c:v>
                </c:pt>
                <c:pt idx="5">
                  <c:v>44172</c:v>
                </c:pt>
                <c:pt idx="6">
                  <c:v>44179</c:v>
                </c:pt>
                <c:pt idx="7">
                  <c:v>44186</c:v>
                </c:pt>
                <c:pt idx="8">
                  <c:v>44193</c:v>
                </c:pt>
                <c:pt idx="9">
                  <c:v>44200</c:v>
                </c:pt>
                <c:pt idx="10">
                  <c:v>44207</c:v>
                </c:pt>
                <c:pt idx="11">
                  <c:v>44214</c:v>
                </c:pt>
                <c:pt idx="12">
                  <c:v>44221</c:v>
                </c:pt>
                <c:pt idx="13">
                  <c:v>44228</c:v>
                </c:pt>
                <c:pt idx="14">
                  <c:v>44232</c:v>
                </c:pt>
                <c:pt idx="15">
                  <c:v>44235</c:v>
                </c:pt>
                <c:pt idx="16">
                  <c:v>44239</c:v>
                </c:pt>
                <c:pt idx="17">
                  <c:v>44242</c:v>
                </c:pt>
                <c:pt idx="18">
                  <c:v>44246</c:v>
                </c:pt>
                <c:pt idx="19">
                  <c:v>44250</c:v>
                </c:pt>
                <c:pt idx="20">
                  <c:v>44253</c:v>
                </c:pt>
              </c:numCache>
            </c:numRef>
          </c:xVal>
          <c:yVal>
            <c:numRef>
              <c:f>'PH And Biogas Composition'!$D$6:$D$35</c:f>
              <c:numCache>
                <c:formatCode>General</c:formatCode>
                <c:ptCount val="30"/>
                <c:pt idx="0">
                  <c:v>7.3</c:v>
                </c:pt>
                <c:pt idx="1">
                  <c:v>7.22</c:v>
                </c:pt>
                <c:pt idx="2">
                  <c:v>7.45</c:v>
                </c:pt>
                <c:pt idx="3">
                  <c:v>8.02</c:v>
                </c:pt>
                <c:pt idx="4">
                  <c:v>8.0299999999999994</c:v>
                </c:pt>
                <c:pt idx="5">
                  <c:v>7.8</c:v>
                </c:pt>
                <c:pt idx="6">
                  <c:v>7.79</c:v>
                </c:pt>
                <c:pt idx="7">
                  <c:v>7.64</c:v>
                </c:pt>
                <c:pt idx="8">
                  <c:v>7.52</c:v>
                </c:pt>
                <c:pt idx="9">
                  <c:v>7.53</c:v>
                </c:pt>
                <c:pt idx="10">
                  <c:v>7.67</c:v>
                </c:pt>
                <c:pt idx="11">
                  <c:v>7.72</c:v>
                </c:pt>
                <c:pt idx="12">
                  <c:v>7.52</c:v>
                </c:pt>
                <c:pt idx="13">
                  <c:v>7.65</c:v>
                </c:pt>
                <c:pt idx="14">
                  <c:v>7.48</c:v>
                </c:pt>
                <c:pt idx="15">
                  <c:v>7.58</c:v>
                </c:pt>
                <c:pt idx="16">
                  <c:v>7.55</c:v>
                </c:pt>
                <c:pt idx="17">
                  <c:v>7.45</c:v>
                </c:pt>
                <c:pt idx="18">
                  <c:v>7.43</c:v>
                </c:pt>
                <c:pt idx="19">
                  <c:v>7.33</c:v>
                </c:pt>
                <c:pt idx="20">
                  <c:v>7.41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FA1-4B01-9738-F4F4416008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4390968"/>
        <c:axId val="604383424"/>
      </c:scatterChart>
      <c:valAx>
        <c:axId val="604390968"/>
        <c:scaling>
          <c:orientation val="minMax"/>
          <c:min val="4412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4383424"/>
        <c:crosses val="autoZero"/>
        <c:crossBetween val="midCat"/>
      </c:valAx>
      <c:valAx>
        <c:axId val="604383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43909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66A24-A789-4A25-A74D-F33944378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62A82C-E9CD-497F-B3BC-9007B97B67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41D157-A0A1-4EDF-9FFE-B2C87457A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996B-381D-412C-9204-AD1F52E5B67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4A68F-EB2C-49C0-97A5-975CFDE6B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F34B2E-F295-450C-95D9-119DE0FB5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567C-D8A0-44B2-BD97-09FAF8033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278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BA659-75A2-4238-82D6-5B20B369E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A46D00-0B5D-4906-B16B-F61D213413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E93E40-10DC-48D8-9F21-E1CE2A673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996B-381D-412C-9204-AD1F52E5B67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CBCD2-01A7-4402-8CFC-61DA3FC5F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95DBB-19E7-4948-9E0B-87A3AA897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567C-D8A0-44B2-BD97-09FAF8033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20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BFAB41-B59F-4C93-963F-897C142920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E906F0-AA66-45C2-99FF-B5EFB4F5CE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070106-580D-4CC6-91A0-CC2C490FA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996B-381D-412C-9204-AD1F52E5B67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50F42-5B66-4860-BC49-8866DCC01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E54275-5173-4557-B75A-B4FBE1DA8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567C-D8A0-44B2-BD97-09FAF8033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836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1A7B4-FA37-4E2D-8507-FE6985E12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53C93-AC32-436E-B410-C38D4C06B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09F90-3D61-4E77-AD81-767C51DE9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996B-381D-412C-9204-AD1F52E5B67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76E619-D271-434D-B840-626071669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BD044-D0F2-45A3-BA2B-BB794700A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567C-D8A0-44B2-BD97-09FAF8033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11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784C1-94F4-4728-854F-879C586E8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CB3D8A-E7ED-4634-9126-847733694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8DBB4-2996-4E56-91C9-F480A3CA6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996B-381D-412C-9204-AD1F52E5B67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7FB85-07F6-45CB-99D0-529F9415B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0633C-0A55-4359-ACD5-01C2C8154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567C-D8A0-44B2-BD97-09FAF8033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838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68294-BDB4-4164-90DF-5D92FDDE4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641F4-C9C3-43CC-B27C-E3BCBBF6EE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BFB3EF-CE24-4DD2-B5D7-FA8C16AC89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533FBE-1508-4C63-80BD-12D8DE02C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996B-381D-412C-9204-AD1F52E5B67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DA4324-CD43-45AE-9794-07C4680F6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A30E19-E6CA-4CCE-90FE-81E01B2EE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567C-D8A0-44B2-BD97-09FAF8033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34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0954F-F5D9-4C87-8D36-9FE66E11D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B7A85C-4437-490D-AF72-9B7DAC8FD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E96177-4854-48BB-B949-E30C191F62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779148-C257-431D-9B98-ACA4AA1454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69BD50-3E70-4115-A42E-334D77C6B8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9C2FAA-8161-47B7-A128-004378C3B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996B-381D-412C-9204-AD1F52E5B67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A9BB20-4D43-49B5-8027-8BDB5B55E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0122CC-DF68-4789-BB9E-5B316B236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567C-D8A0-44B2-BD97-09FAF8033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139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8C6C0-141D-4999-9F23-08C3229B1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7AFCED-28A9-4417-A060-BC7C1F1E5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996B-381D-412C-9204-AD1F52E5B67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385C74-CDEB-41D2-8D8F-EC47B71C4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052E3D-77CA-40C5-ACF7-DC72F8510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567C-D8A0-44B2-BD97-09FAF8033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78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549D5E-E5E4-4EA2-8D87-EDD7A897D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996B-381D-412C-9204-AD1F52E5B67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60AAD8-F749-4A2F-8F4F-84111738C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841844-38E0-46F5-8FFF-EC61DBA24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567C-D8A0-44B2-BD97-09FAF8033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723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930C5-3090-4B2A-8670-205A0C0B9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469D9-9491-4C6C-BC09-C076B2DB3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59792F-1506-452F-BC8B-5BCCAA6CCC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AA2776-DF3A-4D19-8906-40AB46BEC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996B-381D-412C-9204-AD1F52E5B67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00F94-0A95-46D5-877D-840227F60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21AEC4-9289-4DF4-8E59-6F4B3F3FC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567C-D8A0-44B2-BD97-09FAF8033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872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C9EF5-A4C5-4310-B910-67B4A5F5F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3ADC6F-729F-43CD-A3C2-2C95552DA4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2FD043-4257-4B87-A30A-6414E4914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319862-40AC-4A76-AA7A-5B2BB467C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996B-381D-412C-9204-AD1F52E5B67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F35131-415D-45DC-A775-205E0D24D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00E8EB-62B0-4A05-A3AC-8FF59551B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567C-D8A0-44B2-BD97-09FAF8033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086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476F33-7C1D-4939-BCB4-077BB0121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DC9271-3211-4C6A-A57E-2563AD3FA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F15EAF-8E48-4EBC-9726-A473B6DEA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1996B-381D-412C-9204-AD1F52E5B67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3B4E3D-9B86-44F5-AC91-7A8F9FC66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30BF8-2990-4DC6-8BCA-9C36238F04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9567C-D8A0-44B2-BD97-09FAF8033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865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AA064-7B89-4B6E-81B2-EDA556D7D8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898" y="889227"/>
            <a:ext cx="9752202" cy="2387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Biogas Production from Microalgae following Freeze-Heat Pretreatment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516557-F9AC-4682-8036-0B2996F0A9C5}"/>
              </a:ext>
            </a:extLst>
          </p:cNvPr>
          <p:cNvSpPr txBox="1"/>
          <p:nvPr/>
        </p:nvSpPr>
        <p:spPr>
          <a:xfrm>
            <a:off x="839849" y="3639922"/>
            <a:ext cx="105123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Galen Dennis</a:t>
            </a:r>
          </a:p>
          <a:p>
            <a:pPr algn="ctr"/>
            <a:r>
              <a:rPr lang="en-US" sz="2000" dirty="0"/>
              <a:t>Advisor: Dr. Terry Baxter – NAU College of College of Engineering, Informatics, and Applied Sciences</a:t>
            </a:r>
          </a:p>
          <a:p>
            <a:pPr algn="ctr"/>
            <a:r>
              <a:rPr lang="en-US" sz="2000" dirty="0"/>
              <a:t>Arizona Space Grant Consortium Symposium</a:t>
            </a:r>
          </a:p>
          <a:p>
            <a:pPr algn="ctr"/>
            <a:r>
              <a:rPr lang="en-US" sz="2000" dirty="0"/>
              <a:t>17 April 2021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0CADB1-E1C1-4613-8108-084E2929F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9254" y="5326456"/>
            <a:ext cx="1145386" cy="15308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8E1245-CEB8-4293-9D2E-0598D3131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5381" y="5436453"/>
            <a:ext cx="1241238" cy="13108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FD4362-AE3C-4B7B-B1A0-78CE95CB59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302" y="5578716"/>
            <a:ext cx="1443193" cy="102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354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EA2C4-F490-4F19-BC52-29E688A71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962" y="135296"/>
            <a:ext cx="5968906" cy="730262"/>
          </a:xfrm>
        </p:spPr>
        <p:txBody>
          <a:bodyPr/>
          <a:lstStyle/>
          <a:p>
            <a:r>
              <a:rPr lang="en-US" u="sng" dirty="0"/>
              <a:t>Purpose and Applications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6616BFC-C582-428E-8408-8939B5EB8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436" y="1161543"/>
            <a:ext cx="6227184" cy="48021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Relevance</a:t>
            </a:r>
          </a:p>
          <a:p>
            <a:r>
              <a:rPr lang="en-US" dirty="0"/>
              <a:t>Biosystems are effective for gas and nutrient recycling </a:t>
            </a:r>
          </a:p>
          <a:p>
            <a:r>
              <a:rPr lang="en-US" dirty="0"/>
              <a:t>Long-distance space travel requires efficient recycling systems  </a:t>
            </a:r>
          </a:p>
          <a:p>
            <a:pPr marL="0" indent="0">
              <a:buNone/>
            </a:pPr>
            <a:r>
              <a:rPr lang="en-US" dirty="0"/>
              <a:t>Project Question </a:t>
            </a:r>
          </a:p>
          <a:p>
            <a:r>
              <a:rPr lang="en-US" dirty="0"/>
              <a:t>Preheating increases anaerobic digestion efficiency, does pre-cooling have any noticeable effects?</a:t>
            </a:r>
          </a:p>
          <a:p>
            <a:pPr lvl="1"/>
            <a:r>
              <a:rPr lang="en-US" dirty="0"/>
              <a:t>Based on the observation that frozen  algae samples are much less viscous after defrosting. 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2E39E3E-1C01-44AE-95D2-FF75159B52FB}"/>
              </a:ext>
            </a:extLst>
          </p:cNvPr>
          <p:cNvGrpSpPr/>
          <p:nvPr/>
        </p:nvGrpSpPr>
        <p:grpSpPr>
          <a:xfrm>
            <a:off x="7179656" y="500427"/>
            <a:ext cx="4161233" cy="5463291"/>
            <a:chOff x="7165892" y="964451"/>
            <a:chExt cx="4161233" cy="546329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66197855-5E4C-46C8-B17A-C6AE68572747}"/>
                </a:ext>
              </a:extLst>
            </p:cNvPr>
            <p:cNvGrpSpPr/>
            <p:nvPr/>
          </p:nvGrpSpPr>
          <p:grpSpPr>
            <a:xfrm>
              <a:off x="7186797" y="964451"/>
              <a:ext cx="4140328" cy="5463291"/>
              <a:chOff x="7031751" y="529546"/>
              <a:chExt cx="4609371" cy="5963316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7433235B-2CAA-4CBA-9DA4-0A11AEBAC4AA}"/>
                  </a:ext>
                </a:extLst>
              </p:cNvPr>
              <p:cNvGrpSpPr/>
              <p:nvPr/>
            </p:nvGrpSpPr>
            <p:grpSpPr>
              <a:xfrm>
                <a:off x="7031751" y="1049535"/>
                <a:ext cx="4609371" cy="5443327"/>
                <a:chOff x="6855798" y="535442"/>
                <a:chExt cx="4862589" cy="5729997"/>
              </a:xfrm>
            </p:grpSpPr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141E9CFF-B4BB-41CA-8A6A-BDBCFED119EC}"/>
                    </a:ext>
                  </a:extLst>
                </p:cNvPr>
                <p:cNvGrpSpPr/>
                <p:nvPr/>
              </p:nvGrpSpPr>
              <p:grpSpPr>
                <a:xfrm>
                  <a:off x="6855798" y="535442"/>
                  <a:ext cx="4862589" cy="5729997"/>
                  <a:chOff x="6548662" y="1293618"/>
                  <a:chExt cx="3580075" cy="4484531"/>
                </a:xfrm>
              </p:grpSpPr>
              <p:sp>
                <p:nvSpPr>
                  <p:cNvPr id="10" name="Rectangle 9">
                    <a:extLst>
                      <a:ext uri="{FF2B5EF4-FFF2-40B4-BE49-F238E27FC236}">
                        <a16:creationId xmlns:a16="http://schemas.microsoft.com/office/drawing/2014/main" id="{8200C1B8-5500-4D5B-877E-485E9CDE52D0}"/>
                      </a:ext>
                    </a:extLst>
                  </p:cNvPr>
                  <p:cNvSpPr/>
                  <p:nvPr/>
                </p:nvSpPr>
                <p:spPr>
                  <a:xfrm>
                    <a:off x="6990470" y="4075382"/>
                    <a:ext cx="1575581" cy="1522344"/>
                  </a:xfrm>
                  <a:prstGeom prst="rect">
                    <a:avLst/>
                  </a:prstGeom>
                  <a:solidFill>
                    <a:srgbClr val="C0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" name="Rectangle 2">
                    <a:extLst>
                      <a:ext uri="{FF2B5EF4-FFF2-40B4-BE49-F238E27FC236}">
                        <a16:creationId xmlns:a16="http://schemas.microsoft.com/office/drawing/2014/main" id="{7A5DA15D-5839-4041-96BD-FDE958F12DAA}"/>
                      </a:ext>
                    </a:extLst>
                  </p:cNvPr>
                  <p:cNvSpPr/>
                  <p:nvPr/>
                </p:nvSpPr>
                <p:spPr>
                  <a:xfrm>
                    <a:off x="8553156" y="1420226"/>
                    <a:ext cx="1575581" cy="4222474"/>
                  </a:xfrm>
                  <a:prstGeom prst="rect">
                    <a:avLst/>
                  </a:prstGeom>
                  <a:solidFill>
                    <a:schemeClr val="accent1">
                      <a:lumMod val="5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" name="Rectangle 5">
                    <a:extLst>
                      <a:ext uri="{FF2B5EF4-FFF2-40B4-BE49-F238E27FC236}">
                        <a16:creationId xmlns:a16="http://schemas.microsoft.com/office/drawing/2014/main" id="{BB2856E6-A993-46F4-B326-C12AF51A3624}"/>
                      </a:ext>
                    </a:extLst>
                  </p:cNvPr>
                  <p:cNvSpPr/>
                  <p:nvPr/>
                </p:nvSpPr>
                <p:spPr>
                  <a:xfrm>
                    <a:off x="6548662" y="1420226"/>
                    <a:ext cx="2017389" cy="3272065"/>
                  </a:xfrm>
                  <a:prstGeom prst="rect">
                    <a:avLst/>
                  </a:prstGeom>
                  <a:solidFill>
                    <a:schemeClr val="accent4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" name="Rectangle 4">
                    <a:extLst>
                      <a:ext uri="{FF2B5EF4-FFF2-40B4-BE49-F238E27FC236}">
                        <a16:creationId xmlns:a16="http://schemas.microsoft.com/office/drawing/2014/main" id="{F554313E-E254-4C7D-A9AF-158CBD0E579E}"/>
                      </a:ext>
                    </a:extLst>
                  </p:cNvPr>
                  <p:cNvSpPr/>
                  <p:nvPr/>
                </p:nvSpPr>
                <p:spPr>
                  <a:xfrm>
                    <a:off x="8460147" y="1293618"/>
                    <a:ext cx="186018" cy="4484531"/>
                  </a:xfrm>
                  <a:prstGeom prst="rect">
                    <a:avLst/>
                  </a:prstGeom>
                  <a:solidFill>
                    <a:schemeClr val="bg2">
                      <a:lumMod val="9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CB62DE53-BBF9-4AA0-8C81-61E664A416F9}"/>
                      </a:ext>
                    </a:extLst>
                  </p:cNvPr>
                  <p:cNvSpPr txBox="1"/>
                  <p:nvPr/>
                </p:nvSpPr>
                <p:spPr>
                  <a:xfrm>
                    <a:off x="7086076" y="1574445"/>
                    <a:ext cx="808764" cy="581221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dirty="0"/>
                      <a:t>Interior</a:t>
                    </a:r>
                    <a:r>
                      <a:rPr lang="en-US" sz="1800" dirty="0"/>
                      <a:t> 25 </a:t>
                    </a:r>
                    <a:r>
                      <a:rPr lang="en-US" sz="1800" baseline="30000" dirty="0"/>
                      <a:t>0</a:t>
                    </a:r>
                    <a:r>
                      <a:rPr lang="en-US" sz="1800" dirty="0"/>
                      <a:t>C </a:t>
                    </a:r>
                    <a:endParaRPr lang="en-US" dirty="0"/>
                  </a:p>
                </p:txBody>
              </p:sp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C7BE5024-10BB-409F-AEDD-5162CBB35C99}"/>
                      </a:ext>
                    </a:extLst>
                  </p:cNvPr>
                  <p:cNvSpPr txBox="1"/>
                  <p:nvPr/>
                </p:nvSpPr>
                <p:spPr>
                  <a:xfrm>
                    <a:off x="7206549" y="5068690"/>
                    <a:ext cx="967189" cy="431059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400" dirty="0"/>
                      <a:t>Exhaust Heat &gt; 25 </a:t>
                    </a:r>
                    <a:r>
                      <a:rPr lang="en-US" sz="1400" baseline="30000" dirty="0"/>
                      <a:t>0</a:t>
                    </a:r>
                    <a:r>
                      <a:rPr lang="en-US" sz="1400" dirty="0"/>
                      <a:t>C </a:t>
                    </a:r>
                  </a:p>
                </p:txBody>
              </p:sp>
            </p:grp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AF17258-5A2E-453F-AB5C-C4140707CABA}"/>
                    </a:ext>
                  </a:extLst>
                </p:cNvPr>
                <p:cNvSpPr txBox="1"/>
                <p:nvPr/>
              </p:nvSpPr>
              <p:spPr>
                <a:xfrm>
                  <a:off x="7834783" y="3288922"/>
                  <a:ext cx="1224823" cy="35638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b="1" dirty="0"/>
                    <a:t>Incubator</a:t>
                  </a: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B4905D3-40C2-4428-B296-42CB306710F0}"/>
                    </a:ext>
                  </a:extLst>
                </p:cNvPr>
                <p:cNvSpPr txBox="1"/>
                <p:nvPr/>
              </p:nvSpPr>
              <p:spPr>
                <a:xfrm>
                  <a:off x="7790073" y="1946544"/>
                  <a:ext cx="1224823" cy="61557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b="1" dirty="0"/>
                    <a:t>Anaerobic Digesters</a:t>
                  </a:r>
                </a:p>
              </p:txBody>
            </p:sp>
            <p:cxnSp>
              <p:nvCxnSpPr>
                <p:cNvPr id="19" name="Straight Arrow Connector 18">
                  <a:extLst>
                    <a:ext uri="{FF2B5EF4-FFF2-40B4-BE49-F238E27FC236}">
                      <a16:creationId xmlns:a16="http://schemas.microsoft.com/office/drawing/2014/main" id="{4C887E7E-2B65-4AEF-96B8-6B39C2ADF0BC}"/>
                    </a:ext>
                  </a:extLst>
                </p:cNvPr>
                <p:cNvCxnSpPr>
                  <a:cxnSpLocks/>
                  <a:endCxn id="13" idx="1"/>
                </p:cNvCxnSpPr>
                <p:nvPr/>
              </p:nvCxnSpPr>
              <p:spPr>
                <a:xfrm flipV="1">
                  <a:off x="6890499" y="3467113"/>
                  <a:ext cx="944283" cy="6474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Connector: Elbow 21">
                  <a:extLst>
                    <a:ext uri="{FF2B5EF4-FFF2-40B4-BE49-F238E27FC236}">
                      <a16:creationId xmlns:a16="http://schemas.microsoft.com/office/drawing/2014/main" id="{C03F6304-A8DE-4040-AFC4-3C06BB0D8486}"/>
                    </a:ext>
                  </a:extLst>
                </p:cNvPr>
                <p:cNvCxnSpPr>
                  <a:cxnSpLocks/>
                  <a:stCxn id="13" idx="2"/>
                </p:cNvCxnSpPr>
                <p:nvPr/>
              </p:nvCxnSpPr>
              <p:spPr>
                <a:xfrm rot="16200000" flipH="1">
                  <a:off x="8872503" y="3219996"/>
                  <a:ext cx="1522902" cy="2373518"/>
                </a:xfrm>
                <a:prstGeom prst="bentConnector2">
                  <a:avLst/>
                </a:prstGeom>
                <a:ln w="38100">
                  <a:solidFill>
                    <a:srgbClr val="00B05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Connector: Elbow 22">
                  <a:extLst>
                    <a:ext uri="{FF2B5EF4-FFF2-40B4-BE49-F238E27FC236}">
                      <a16:creationId xmlns:a16="http://schemas.microsoft.com/office/drawing/2014/main" id="{A2C48512-76DF-4061-997E-20D51E24B699}"/>
                    </a:ext>
                  </a:extLst>
                </p:cNvPr>
                <p:cNvCxnSpPr>
                  <a:cxnSpLocks/>
                  <a:endCxn id="14" idx="3"/>
                </p:cNvCxnSpPr>
                <p:nvPr/>
              </p:nvCxnSpPr>
              <p:spPr>
                <a:xfrm rot="16200000" flipV="1">
                  <a:off x="8443711" y="2825516"/>
                  <a:ext cx="2931466" cy="1789094"/>
                </a:xfrm>
                <a:prstGeom prst="bentConnector2">
                  <a:avLst/>
                </a:prstGeom>
                <a:ln w="38100">
                  <a:solidFill>
                    <a:srgbClr val="00B05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Arrow Connector 28">
                  <a:extLst>
                    <a:ext uri="{FF2B5EF4-FFF2-40B4-BE49-F238E27FC236}">
                      <a16:creationId xmlns:a16="http://schemas.microsoft.com/office/drawing/2014/main" id="{7B202EAF-2F3B-4B00-B44B-9175D1A705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855798" y="2269709"/>
                  <a:ext cx="944284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D3F3C04-FB38-45BB-9793-AA5E36E467AE}"/>
                  </a:ext>
                </a:extLst>
              </p:cNvPr>
              <p:cNvSpPr txBox="1"/>
              <p:nvPr/>
            </p:nvSpPr>
            <p:spPr>
              <a:xfrm>
                <a:off x="8147820" y="529546"/>
                <a:ext cx="2858910" cy="63829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/>
                  <a:t>System diagram for growing algae in a space vessel</a:t>
                </a:r>
              </a:p>
            </p:txBody>
          </p:sp>
        </p:grpSp>
        <p:cxnSp>
          <p:nvCxnSpPr>
            <p:cNvPr id="34" name="Connector: Elbow 33">
              <a:extLst>
                <a:ext uri="{FF2B5EF4-FFF2-40B4-BE49-F238E27FC236}">
                  <a16:creationId xmlns:a16="http://schemas.microsoft.com/office/drawing/2014/main" id="{D354F3FA-8950-491F-8F31-F10BC0A34711}"/>
                </a:ext>
              </a:extLst>
            </p:cNvPr>
            <p:cNvCxnSpPr>
              <a:cxnSpLocks/>
              <a:stCxn id="13" idx="2"/>
            </p:cNvCxnSpPr>
            <p:nvPr/>
          </p:nvCxnSpPr>
          <p:spPr>
            <a:xfrm rot="5400000">
              <a:off x="7545431" y="3813714"/>
              <a:ext cx="662701" cy="1330073"/>
            </a:xfrm>
            <a:prstGeom prst="bentConnector2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9B2C301-4C70-4951-846E-BDBC1F572B1B}"/>
                </a:ext>
              </a:extLst>
            </p:cNvPr>
            <p:cNvSpPr txBox="1"/>
            <p:nvPr/>
          </p:nvSpPr>
          <p:spPr>
            <a:xfrm>
              <a:off x="9984761" y="1753125"/>
              <a:ext cx="1041289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Vacuum  &lt; -100 </a:t>
              </a:r>
              <a:r>
                <a:rPr lang="en-US" baseline="30000" dirty="0"/>
                <a:t>0</a:t>
              </a:r>
              <a:r>
                <a:rPr lang="en-US" dirty="0"/>
                <a:t>C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6984847-DB5F-4DC3-B8F6-F28669925EF6}"/>
                </a:ext>
              </a:extLst>
            </p:cNvPr>
            <p:cNvSpPr txBox="1"/>
            <p:nvPr/>
          </p:nvSpPr>
          <p:spPr>
            <a:xfrm>
              <a:off x="7367030" y="2580866"/>
              <a:ext cx="4924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Fuel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36AD490-B527-450E-9BF5-FDAD591D8029}"/>
                </a:ext>
              </a:extLst>
            </p:cNvPr>
            <p:cNvSpPr txBox="1"/>
            <p:nvPr/>
          </p:nvSpPr>
          <p:spPr>
            <a:xfrm>
              <a:off x="7312796" y="3609966"/>
              <a:ext cx="5961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CO</a:t>
              </a:r>
              <a:r>
                <a:rPr lang="en-US" sz="1600" b="1" baseline="-25000" dirty="0"/>
                <a:t>2</a:t>
              </a:r>
              <a:endParaRPr lang="en-US" sz="1600" b="1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CE66C56-0A37-4278-8A7F-FEE055126A0F}"/>
                </a:ext>
              </a:extLst>
            </p:cNvPr>
            <p:cNvSpPr txBox="1"/>
            <p:nvPr/>
          </p:nvSpPr>
          <p:spPr>
            <a:xfrm>
              <a:off x="7165892" y="4108738"/>
              <a:ext cx="8899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Nutrients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B43D77C-30A7-4736-9077-34A3284AD12B}"/>
                </a:ext>
              </a:extLst>
            </p:cNvPr>
            <p:cNvSpPr txBox="1"/>
            <p:nvPr/>
          </p:nvSpPr>
          <p:spPr>
            <a:xfrm>
              <a:off x="7459625" y="4527483"/>
              <a:ext cx="8026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Oxygen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7BBE264-EB61-429A-B366-D76FEE16F1E0}"/>
                </a:ext>
              </a:extLst>
            </p:cNvPr>
            <p:cNvSpPr txBox="1"/>
            <p:nvPr/>
          </p:nvSpPr>
          <p:spPr>
            <a:xfrm>
              <a:off x="8535109" y="4841044"/>
              <a:ext cx="873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Biomass</a:t>
              </a: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9B0CADB1-E1C1-4613-8108-084E2929F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4519" y="5881114"/>
            <a:ext cx="660775" cy="88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634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86A20-2E4B-4406-8F91-28461A5A0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113" y="150092"/>
            <a:ext cx="5632938" cy="933975"/>
          </a:xfrm>
        </p:spPr>
        <p:txBody>
          <a:bodyPr/>
          <a:lstStyle/>
          <a:p>
            <a:r>
              <a:rPr lang="en-US" u="sng" dirty="0"/>
              <a:t>Experimental Methods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CE183DD-9F88-4A83-BBD7-FDFA51111B5E}"/>
              </a:ext>
            </a:extLst>
          </p:cNvPr>
          <p:cNvGrpSpPr/>
          <p:nvPr/>
        </p:nvGrpSpPr>
        <p:grpSpPr>
          <a:xfrm>
            <a:off x="805266" y="4064274"/>
            <a:ext cx="1632163" cy="2191832"/>
            <a:chOff x="835521" y="2364099"/>
            <a:chExt cx="2365034" cy="425322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E89AA1C-BE20-4CAD-9A2F-3A3AB14FCD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5521" y="2364099"/>
              <a:ext cx="2365034" cy="315043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D38402F-3E85-4BCB-9AE7-B4F23C49D401}"/>
                </a:ext>
              </a:extLst>
            </p:cNvPr>
            <p:cNvSpPr txBox="1"/>
            <p:nvPr/>
          </p:nvSpPr>
          <p:spPr>
            <a:xfrm>
              <a:off x="927662" y="5602023"/>
              <a:ext cx="2180750" cy="1015303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Algae Bioreactor Raceway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927ED05-C2C8-40BC-97B4-5FDCC386BAB3}"/>
              </a:ext>
            </a:extLst>
          </p:cNvPr>
          <p:cNvGrpSpPr/>
          <p:nvPr/>
        </p:nvGrpSpPr>
        <p:grpSpPr>
          <a:xfrm>
            <a:off x="4890706" y="3886860"/>
            <a:ext cx="2441078" cy="2328153"/>
            <a:chOff x="5492436" y="4346872"/>
            <a:chExt cx="2441078" cy="232815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8B3DF28-393D-4246-8BC4-14D99C36AA54}"/>
                </a:ext>
              </a:extLst>
            </p:cNvPr>
            <p:cNvSpPr txBox="1"/>
            <p:nvPr/>
          </p:nvSpPr>
          <p:spPr>
            <a:xfrm>
              <a:off x="5551409" y="6367248"/>
              <a:ext cx="2323132" cy="307777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400 mL Anaerobic Digesters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7526392-D124-482C-9FDE-A84C97233C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340"/>
            <a:stretch/>
          </p:blipFill>
          <p:spPr>
            <a:xfrm>
              <a:off x="5492436" y="4346872"/>
              <a:ext cx="2441078" cy="1978016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D3CFCC7-7E8B-4AC1-84CB-70A5AEB53A5E}"/>
              </a:ext>
            </a:extLst>
          </p:cNvPr>
          <p:cNvGrpSpPr/>
          <p:nvPr/>
        </p:nvGrpSpPr>
        <p:grpSpPr>
          <a:xfrm>
            <a:off x="9907624" y="3668371"/>
            <a:ext cx="1242205" cy="2832257"/>
            <a:chOff x="9455978" y="880667"/>
            <a:chExt cx="1617785" cy="556821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EDB0F8D-2916-4A61-BBC7-13866719C8C3}"/>
                </a:ext>
              </a:extLst>
            </p:cNvPr>
            <p:cNvSpPr txBox="1"/>
            <p:nvPr/>
          </p:nvSpPr>
          <p:spPr>
            <a:xfrm>
              <a:off x="9455978" y="5843791"/>
              <a:ext cx="1617785" cy="605089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CO</a:t>
              </a:r>
              <a:r>
                <a:rPr lang="en-US" sz="1400" b="1" baseline="-25000" dirty="0"/>
                <a:t>2</a:t>
              </a:r>
              <a:r>
                <a:rPr lang="en-US" sz="1400" b="1" dirty="0"/>
                <a:t> Scrubber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DDBC688-5E34-435D-BBA5-D389404873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5395" r="26869"/>
            <a:stretch/>
          </p:blipFill>
          <p:spPr>
            <a:xfrm>
              <a:off x="9455978" y="880667"/>
              <a:ext cx="1617785" cy="4775303"/>
            </a:xfrm>
            <a:prstGeom prst="rect">
              <a:avLst/>
            </a:prstGeom>
          </p:spPr>
        </p:pic>
      </p:grpSp>
      <p:graphicFrame>
        <p:nvGraphicFramePr>
          <p:cNvPr id="29" name="Table 29">
            <a:extLst>
              <a:ext uri="{FF2B5EF4-FFF2-40B4-BE49-F238E27FC236}">
                <a16:creationId xmlns:a16="http://schemas.microsoft.com/office/drawing/2014/main" id="{EFF6E9AD-0B76-4F70-B181-593125A263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943563"/>
              </p:ext>
            </p:extLst>
          </p:nvPr>
        </p:nvGraphicFramePr>
        <p:xfrm>
          <a:off x="1689586" y="1266794"/>
          <a:ext cx="9365681" cy="1612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3422">
                  <a:extLst>
                    <a:ext uri="{9D8B030D-6E8A-4147-A177-3AD203B41FA5}">
                      <a16:colId xmlns:a16="http://schemas.microsoft.com/office/drawing/2014/main" val="1904731188"/>
                    </a:ext>
                  </a:extLst>
                </a:gridCol>
                <a:gridCol w="6652259">
                  <a:extLst>
                    <a:ext uri="{9D8B030D-6E8A-4147-A177-3AD203B41FA5}">
                      <a16:colId xmlns:a16="http://schemas.microsoft.com/office/drawing/2014/main" val="1996347534"/>
                    </a:ext>
                  </a:extLst>
                </a:gridCol>
              </a:tblGrid>
              <a:tr h="22636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Pretreatment Approach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Potential Treatments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25651"/>
                  </a:ext>
                </a:extLst>
              </a:tr>
              <a:tr h="38261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Hot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Heating (70 </a:t>
                      </a:r>
                      <a:r>
                        <a:rPr lang="en-US" baseline="30000" dirty="0"/>
                        <a:t>0</a:t>
                      </a:r>
                      <a:r>
                        <a:rPr lang="en-US" dirty="0"/>
                        <a:t>C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), boiling (100 </a:t>
                      </a:r>
                      <a:r>
                        <a:rPr lang="en-US" baseline="30000" dirty="0"/>
                        <a:t>0</a:t>
                      </a:r>
                      <a:r>
                        <a:rPr lang="en-US" dirty="0"/>
                        <a:t>C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), autoclaving (120 </a:t>
                      </a:r>
                      <a:r>
                        <a:rPr lang="en-US" baseline="30000" dirty="0"/>
                        <a:t>0</a:t>
                      </a:r>
                      <a:r>
                        <a:rPr lang="en-US" dirty="0"/>
                        <a:t>C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801155"/>
                  </a:ext>
                </a:extLst>
              </a:tr>
              <a:tr h="44233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Cold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Freezing (0 </a:t>
                      </a:r>
                      <a:r>
                        <a:rPr lang="en-US" baseline="30000" dirty="0"/>
                        <a:t>0</a:t>
                      </a:r>
                      <a:r>
                        <a:rPr lang="en-US" dirty="0"/>
                        <a:t>C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), Below Freezing (-40 </a:t>
                      </a:r>
                      <a:r>
                        <a:rPr lang="en-US" baseline="30000" dirty="0"/>
                        <a:t>0</a:t>
                      </a:r>
                      <a:r>
                        <a:rPr lang="en-US" dirty="0"/>
                        <a:t>C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), liquid nitrogen (-196 </a:t>
                      </a:r>
                      <a:r>
                        <a:rPr lang="en-US" baseline="30000" dirty="0"/>
                        <a:t>0</a:t>
                      </a:r>
                      <a:r>
                        <a:rPr lang="en-US" dirty="0"/>
                        <a:t>C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300696"/>
                  </a:ext>
                </a:extLst>
              </a:tr>
              <a:tr h="42185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Cycles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Boil-Freeze, Liquid Nitrogen-Autoclave… etc.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166594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FD4A95F7-057C-4818-B1C6-F3F8CA10909C}"/>
              </a:ext>
            </a:extLst>
          </p:cNvPr>
          <p:cNvSpPr txBox="1"/>
          <p:nvPr/>
        </p:nvSpPr>
        <p:spPr>
          <a:xfrm>
            <a:off x="2529031" y="4974681"/>
            <a:ext cx="533044" cy="430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300 mg/L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56346A0-41E5-4A38-82B6-5FFCE0F07AEE}"/>
              </a:ext>
            </a:extLst>
          </p:cNvPr>
          <p:cNvCxnSpPr>
            <a:cxnSpLocks/>
            <a:stCxn id="17" idx="3"/>
            <a:endCxn id="21" idx="1"/>
          </p:cNvCxnSpPr>
          <p:nvPr/>
        </p:nvCxnSpPr>
        <p:spPr>
          <a:xfrm>
            <a:off x="3062075" y="5190125"/>
            <a:ext cx="7378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272A0B9-1364-4A80-9041-E18AF59176DD}"/>
              </a:ext>
            </a:extLst>
          </p:cNvPr>
          <p:cNvSpPr txBox="1"/>
          <p:nvPr/>
        </p:nvSpPr>
        <p:spPr>
          <a:xfrm>
            <a:off x="3799907" y="4974681"/>
            <a:ext cx="1045526" cy="430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15000-30000 mg/L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F2B5216-B7B5-4C7A-837E-3ECE16351637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437429" y="4875868"/>
            <a:ext cx="2453277" cy="1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B6CA87A-AFB5-451F-BBAA-0A4EA109EA53}"/>
              </a:ext>
            </a:extLst>
          </p:cNvPr>
          <p:cNvCxnSpPr>
            <a:cxnSpLocks/>
            <a:stCxn id="12" idx="3"/>
            <a:endCxn id="15" idx="1"/>
          </p:cNvCxnSpPr>
          <p:nvPr/>
        </p:nvCxnSpPr>
        <p:spPr>
          <a:xfrm>
            <a:off x="7331784" y="4875868"/>
            <a:ext cx="2575840" cy="69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1D593D3-AAD7-42C2-9F51-7AE081B4FB50}"/>
              </a:ext>
            </a:extLst>
          </p:cNvPr>
          <p:cNvSpPr txBox="1"/>
          <p:nvPr/>
        </p:nvSpPr>
        <p:spPr>
          <a:xfrm>
            <a:off x="3109510" y="4451462"/>
            <a:ext cx="1045526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Biomass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1E5057D-D99A-4F13-9F40-E4E22702965F}"/>
              </a:ext>
            </a:extLst>
          </p:cNvPr>
          <p:cNvSpPr txBox="1"/>
          <p:nvPr/>
        </p:nvSpPr>
        <p:spPr>
          <a:xfrm>
            <a:off x="8164745" y="4451462"/>
            <a:ext cx="1045526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Biogas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1BCC5DE-99D7-42C9-BBFB-73B6C2BCEE36}"/>
              </a:ext>
            </a:extLst>
          </p:cNvPr>
          <p:cNvSpPr txBox="1"/>
          <p:nvPr/>
        </p:nvSpPr>
        <p:spPr>
          <a:xfrm>
            <a:off x="2928467" y="5359402"/>
            <a:ext cx="1045527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Concentration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5E4DFAF-9509-4F16-A8BB-7F8F277E1551}"/>
              </a:ext>
            </a:extLst>
          </p:cNvPr>
          <p:cNvSpPr txBox="1"/>
          <p:nvPr/>
        </p:nvSpPr>
        <p:spPr>
          <a:xfrm>
            <a:off x="7870870" y="4958817"/>
            <a:ext cx="1497668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3-7 days of production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B0CADB1-E1C1-4613-8108-084E2929FF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04519" y="5881114"/>
            <a:ext cx="660775" cy="88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007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30A09-FF3B-49DC-B0E7-23EE21E4B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257" y="99426"/>
            <a:ext cx="1919068" cy="957238"/>
          </a:xfrm>
        </p:spPr>
        <p:txBody>
          <a:bodyPr/>
          <a:lstStyle/>
          <a:p>
            <a:r>
              <a:rPr lang="en-US" u="sng" dirty="0"/>
              <a:t>Results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36314A-EE0B-4510-95B0-AC87D74E5119}"/>
              </a:ext>
            </a:extLst>
          </p:cNvPr>
          <p:cNvGrpSpPr/>
          <p:nvPr/>
        </p:nvGrpSpPr>
        <p:grpSpPr>
          <a:xfrm>
            <a:off x="585792" y="1038354"/>
            <a:ext cx="4245929" cy="3135069"/>
            <a:chOff x="7609980" y="1633567"/>
            <a:chExt cx="4245929" cy="3135069"/>
          </a:xfrm>
        </p:grpSpPr>
        <p:pic>
          <p:nvPicPr>
            <p:cNvPr id="8" name="Picture 7" descr="A picture containing indoor&#10;&#10;Description automatically generated">
              <a:extLst>
                <a:ext uri="{FF2B5EF4-FFF2-40B4-BE49-F238E27FC236}">
                  <a16:creationId xmlns:a16="http://schemas.microsoft.com/office/drawing/2014/main" id="{5ADCA213-706C-4CFC-83FF-214F1A6CAE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34" r="26570"/>
            <a:stretch/>
          </p:blipFill>
          <p:spPr>
            <a:xfrm rot="5400000">
              <a:off x="8355753" y="887794"/>
              <a:ext cx="2754384" cy="4245929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4B77E76-8249-4E74-B80A-9CA3A5969B41}"/>
                </a:ext>
              </a:extLst>
            </p:cNvPr>
            <p:cNvSpPr txBox="1"/>
            <p:nvPr/>
          </p:nvSpPr>
          <p:spPr>
            <a:xfrm>
              <a:off x="7887231" y="4460859"/>
              <a:ext cx="3691428" cy="307777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Heat-treated (left) and untreated (right) algae</a:t>
              </a:r>
            </a:p>
          </p:txBody>
        </p:sp>
      </p:grp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6D513A3-4B8A-4873-954B-5D708040E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257" y="4459421"/>
            <a:ext cx="4245930" cy="17588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Assumptions</a:t>
            </a:r>
          </a:p>
          <a:p>
            <a:r>
              <a:rPr lang="en-US" sz="1600" dirty="0"/>
              <a:t>10 % of biomass is retained by digesters </a:t>
            </a:r>
          </a:p>
          <a:p>
            <a:r>
              <a:rPr lang="en-US" sz="1600" dirty="0"/>
              <a:t>The product biogas is pure methane</a:t>
            </a:r>
          </a:p>
          <a:p>
            <a:r>
              <a:rPr lang="en-US" sz="1600" dirty="0"/>
              <a:t>Digesters will have the same relative response to the same feed</a:t>
            </a:r>
          </a:p>
          <a:p>
            <a:endParaRPr lang="en-US" sz="1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B0CADB1-E1C1-4613-8108-084E2929F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4519" y="5881114"/>
            <a:ext cx="660775" cy="883151"/>
          </a:xfrm>
          <a:prstGeom prst="rect">
            <a:avLst/>
          </a:prstGeom>
        </p:spPr>
      </p:pic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8B9894C5-A0C4-49DE-B83C-12FA457CBC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8533006"/>
              </p:ext>
            </p:extLst>
          </p:nvPr>
        </p:nvGraphicFramePr>
        <p:xfrm>
          <a:off x="6095999" y="3525571"/>
          <a:ext cx="5232957" cy="2912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1AAF3BE4-65BD-48F4-A5E5-66D155C7F7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9903302"/>
              </p:ext>
            </p:extLst>
          </p:nvPr>
        </p:nvGraphicFramePr>
        <p:xfrm>
          <a:off x="6095999" y="419878"/>
          <a:ext cx="5232957" cy="2912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28808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F75F45B-38BD-4013-AA8B-9835EDCFC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257" y="99426"/>
            <a:ext cx="1919068" cy="957238"/>
          </a:xfrm>
        </p:spPr>
        <p:txBody>
          <a:bodyPr/>
          <a:lstStyle/>
          <a:p>
            <a:r>
              <a:rPr lang="en-US" u="sng" dirty="0"/>
              <a:t>Results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0CADB1-E1C1-4613-8108-084E2929F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4519" y="5881114"/>
            <a:ext cx="660775" cy="883151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5077FA1-09A7-49E6-9407-E5715529D9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7574532"/>
              </p:ext>
            </p:extLst>
          </p:nvPr>
        </p:nvGraphicFramePr>
        <p:xfrm>
          <a:off x="6533033" y="1835488"/>
          <a:ext cx="5168710" cy="3693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58AAC5AB-BA4E-443A-AA08-6D821BCD49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8753407"/>
              </p:ext>
            </p:extLst>
          </p:nvPr>
        </p:nvGraphicFramePr>
        <p:xfrm>
          <a:off x="490257" y="1868146"/>
          <a:ext cx="5653365" cy="3628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7048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34694-6706-4F5E-A0E6-E1CC68480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552" y="952279"/>
            <a:ext cx="10392803" cy="1738312"/>
          </a:xfrm>
        </p:spPr>
        <p:txBody>
          <a:bodyPr/>
          <a:lstStyle/>
          <a:p>
            <a:r>
              <a:rPr lang="en-US" dirty="0"/>
              <a:t>Heat pretreatment led to improved overall gas production, and methane content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1716BAC-25A9-4664-9961-089C46F88644}"/>
              </a:ext>
            </a:extLst>
          </p:cNvPr>
          <p:cNvSpPr txBox="1">
            <a:spLocks/>
          </p:cNvSpPr>
          <p:nvPr/>
        </p:nvSpPr>
        <p:spPr>
          <a:xfrm>
            <a:off x="887567" y="3839641"/>
            <a:ext cx="4088642" cy="192107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Improvements</a:t>
            </a:r>
          </a:p>
          <a:p>
            <a:pPr lvl="1"/>
            <a:r>
              <a:rPr lang="en-US" dirty="0"/>
              <a:t>Maintain pH</a:t>
            </a:r>
          </a:p>
          <a:p>
            <a:pPr lvl="1"/>
            <a:r>
              <a:rPr lang="en-US" dirty="0"/>
              <a:t>Standard testing lengths</a:t>
            </a:r>
          </a:p>
          <a:p>
            <a:pPr lvl="1"/>
            <a:r>
              <a:rPr lang="en-US" dirty="0"/>
              <a:t>Multiple test and control digesters</a:t>
            </a:r>
          </a:p>
          <a:p>
            <a:pPr lvl="1"/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B79334A-EC72-4B5F-A044-8FEA0F184F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9791022"/>
              </p:ext>
            </p:extLst>
          </p:nvPr>
        </p:nvGraphicFramePr>
        <p:xfrm>
          <a:off x="5038555" y="1821435"/>
          <a:ext cx="6821042" cy="3737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61B83CA6-9C94-4DE3-AD4A-DAE02669A9CB}"/>
              </a:ext>
            </a:extLst>
          </p:cNvPr>
          <p:cNvSpPr txBox="1">
            <a:spLocks/>
          </p:cNvSpPr>
          <p:nvPr/>
        </p:nvSpPr>
        <p:spPr>
          <a:xfrm>
            <a:off x="490257" y="99426"/>
            <a:ext cx="3112752" cy="957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/>
              <a:t>Conclusions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0CADB1-E1C1-4613-8108-084E2929F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4519" y="5881114"/>
            <a:ext cx="660775" cy="883151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9734694-6706-4F5E-A0E6-E1CC68480E58}"/>
              </a:ext>
            </a:extLst>
          </p:cNvPr>
          <p:cNvSpPr txBox="1">
            <a:spLocks/>
          </p:cNvSpPr>
          <p:nvPr/>
        </p:nvSpPr>
        <p:spPr>
          <a:xfrm>
            <a:off x="918740" y="1951944"/>
            <a:ext cx="4088642" cy="1738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What’s left</a:t>
            </a:r>
          </a:p>
          <a:p>
            <a:pPr lvl="1"/>
            <a:r>
              <a:rPr lang="en-US" dirty="0"/>
              <a:t>Cold pretreatment</a:t>
            </a:r>
          </a:p>
          <a:p>
            <a:pPr lvl="1"/>
            <a:r>
              <a:rPr lang="en-US" dirty="0"/>
              <a:t>Cold-hot cycles</a:t>
            </a:r>
          </a:p>
          <a:p>
            <a:pPr lvl="1"/>
            <a:r>
              <a:rPr lang="en-US" dirty="0"/>
              <a:t>Hot-cold cycles</a:t>
            </a:r>
          </a:p>
        </p:txBody>
      </p:sp>
    </p:spTree>
    <p:extLst>
      <p:ext uri="{BB962C8B-B14F-4D97-AF65-F5344CB8AC3E}">
        <p14:creationId xmlns:p14="http://schemas.microsoft.com/office/powerpoint/2010/main" val="2255449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BE8BDAD-FD61-47DA-9ADA-736A26EDA502}"/>
              </a:ext>
            </a:extLst>
          </p:cNvPr>
          <p:cNvSpPr txBox="1">
            <a:spLocks/>
          </p:cNvSpPr>
          <p:nvPr/>
        </p:nvSpPr>
        <p:spPr>
          <a:xfrm>
            <a:off x="369087" y="3434435"/>
            <a:ext cx="4437879" cy="11816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u="sng" dirty="0"/>
              <a:t>Acknowledgments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AE539-D899-4DD7-B552-9B36BA604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6" y="4423650"/>
            <a:ext cx="10515600" cy="2068590"/>
          </a:xfrm>
        </p:spPr>
        <p:txBody>
          <a:bodyPr>
            <a:normAutofit/>
          </a:bodyPr>
          <a:lstStyle/>
          <a:p>
            <a:r>
              <a:rPr lang="en-US" sz="2400" dirty="0"/>
              <a:t>Dr. Terry Baxter</a:t>
            </a:r>
          </a:p>
          <a:p>
            <a:r>
              <a:rPr lang="en-US" sz="2400" dirty="0"/>
              <a:t>NAU Environmental and Civil Engineering Department - Biotechnology Lab</a:t>
            </a:r>
          </a:p>
          <a:p>
            <a:r>
              <a:rPr lang="en-US" sz="2400" dirty="0"/>
              <a:t>NAU NASA Space Grant Internship</a:t>
            </a:r>
          </a:p>
          <a:p>
            <a:r>
              <a:rPr lang="en-US" sz="2400" dirty="0"/>
              <a:t>Arizona Space Grant Consortium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0CADB1-E1C1-4613-8108-084E2929F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4519" y="5881114"/>
            <a:ext cx="660775" cy="8831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BE8BDAD-FD61-47DA-9ADA-736A26EDA502}"/>
              </a:ext>
            </a:extLst>
          </p:cNvPr>
          <p:cNvSpPr txBox="1">
            <a:spLocks/>
          </p:cNvSpPr>
          <p:nvPr/>
        </p:nvSpPr>
        <p:spPr>
          <a:xfrm>
            <a:off x="3877057" y="942109"/>
            <a:ext cx="4437879" cy="11816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u="sng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231749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321</Words>
  <Application>Microsoft Office PowerPoint</Application>
  <PresentationFormat>Widescreen</PresentationFormat>
  <Paragraphs>71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Biogas Production from Microalgae following Freeze-Heat Pretreatment</vt:lpstr>
      <vt:lpstr>Purpose and Applications</vt:lpstr>
      <vt:lpstr>Experimental Methods</vt:lpstr>
      <vt:lpstr>Results</vt:lpstr>
      <vt:lpstr>Results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Biogas Production from Microalgae following Freeze-Heat Pretreatment Cycles</dc:title>
  <dc:creator>Galen M Dennis</dc:creator>
  <cp:lastModifiedBy>Galen M Dennis</cp:lastModifiedBy>
  <cp:revision>35</cp:revision>
  <dcterms:created xsi:type="dcterms:W3CDTF">2021-03-03T16:33:58Z</dcterms:created>
  <dcterms:modified xsi:type="dcterms:W3CDTF">2021-04-05T17:30:34Z</dcterms:modified>
</cp:coreProperties>
</file>